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0" d="100"/>
          <a:sy n="100"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8952F676-5AC2-4D3E-B836-7D72FEE2A5AC}" type="datetimeFigureOut">
              <a:rPr lang="en-GB" smtClean="0"/>
              <a:t>10/04/2026</a:t>
            </a:fld>
            <a:endParaRPr lang="en-GB"/>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8EBC3EE3-F45E-4AE0-99BB-6D6362865EFD}" type="slidenum">
              <a:rPr lang="en-GB" smtClean="0"/>
              <a:t>‹#›</a:t>
            </a:fld>
            <a:endParaRPr lang="en-GB"/>
          </a:p>
        </p:txBody>
      </p:sp>
    </p:spTree>
    <p:extLst>
      <p:ext uri="{BB962C8B-B14F-4D97-AF65-F5344CB8AC3E}">
        <p14:creationId xmlns:p14="http://schemas.microsoft.com/office/powerpoint/2010/main" val="3581027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2F676-5AC2-4D3E-B836-7D72FEE2A5AC}" type="datetimeFigureOut">
              <a:rPr lang="en-GB" smtClean="0"/>
              <a:t>10/04/2026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BC3EE3-F45E-4AE0-99BB-6D6362865EFD}" type="slidenum">
              <a:rPr lang="en-GB" smtClean="0"/>
              <a:t>‹#›</a:t>
            </a:fld>
            <a:endParaRPr lang="en-GB"/>
          </a:p>
        </p:txBody>
      </p:sp>
    </p:spTree>
    <p:extLst>
      <p:ext uri="{BB962C8B-B14F-4D97-AF65-F5344CB8AC3E}">
        <p14:creationId xmlns:p14="http://schemas.microsoft.com/office/powerpoint/2010/main" val="47823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2F676-5AC2-4D3E-B836-7D72FEE2A5AC}" type="datetimeFigureOut">
              <a:rPr lang="en-GB" smtClean="0"/>
              <a:t>10/04/2026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BC3EE3-F45E-4AE0-99BB-6D6362865EFD}" type="slidenum">
              <a:rPr lang="en-GB" smtClean="0"/>
              <a:t>‹#›</a:t>
            </a:fld>
            <a:endParaRPr lang="en-GB"/>
          </a:p>
        </p:txBody>
      </p:sp>
    </p:spTree>
    <p:extLst>
      <p:ext uri="{BB962C8B-B14F-4D97-AF65-F5344CB8AC3E}">
        <p14:creationId xmlns:p14="http://schemas.microsoft.com/office/powerpoint/2010/main" val="1357823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52F676-5AC2-4D3E-B836-7D72FEE2A5AC}" type="datetimeFigureOut">
              <a:rPr lang="en-GB" smtClean="0"/>
              <a:t>10/04/2026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BC3EE3-F45E-4AE0-99BB-6D6362865EFD}" type="slidenum">
              <a:rPr lang="en-GB" smtClean="0"/>
              <a:t>‹#›</a:t>
            </a:fld>
            <a:endParaRPr lang="en-GB"/>
          </a:p>
        </p:txBody>
      </p:sp>
    </p:spTree>
    <p:extLst>
      <p:ext uri="{BB962C8B-B14F-4D97-AF65-F5344CB8AC3E}">
        <p14:creationId xmlns:p14="http://schemas.microsoft.com/office/powerpoint/2010/main" val="197981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8952F676-5AC2-4D3E-B836-7D72FEE2A5AC}" type="datetimeFigureOut">
              <a:rPr lang="en-GB" smtClean="0"/>
              <a:t>10/04/2026</a:t>
            </a:fld>
            <a:endParaRPr lang="en-GB"/>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1060"/>
            <a:ext cx="2112264" cy="228600"/>
          </a:xfrm>
        </p:spPr>
        <p:txBody>
          <a:bodyPr/>
          <a:lstStyle/>
          <a:p>
            <a:fld id="{8EBC3EE3-F45E-4AE0-99BB-6D6362865EFD}" type="slidenum">
              <a:rPr lang="en-GB" smtClean="0"/>
              <a:t>‹#›</a:t>
            </a:fld>
            <a:endParaRPr lang="en-GB"/>
          </a:p>
        </p:txBody>
      </p:sp>
    </p:spTree>
    <p:extLst>
      <p:ext uri="{BB962C8B-B14F-4D97-AF65-F5344CB8AC3E}">
        <p14:creationId xmlns:p14="http://schemas.microsoft.com/office/powerpoint/2010/main" val="8486914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52F676-5AC2-4D3E-B836-7D72FEE2A5AC}" type="datetimeFigureOut">
              <a:rPr lang="en-GB" smtClean="0"/>
              <a:t>10/04/2026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BC3EE3-F45E-4AE0-99BB-6D6362865EFD}" type="slidenum">
              <a:rPr lang="en-GB" smtClean="0"/>
              <a:t>‹#›</a:t>
            </a:fld>
            <a:endParaRPr lang="en-GB"/>
          </a:p>
        </p:txBody>
      </p:sp>
    </p:spTree>
    <p:extLst>
      <p:ext uri="{BB962C8B-B14F-4D97-AF65-F5344CB8AC3E}">
        <p14:creationId xmlns:p14="http://schemas.microsoft.com/office/powerpoint/2010/main" val="345382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52F676-5AC2-4D3E-B836-7D72FEE2A5AC}" type="datetimeFigureOut">
              <a:rPr lang="en-GB" smtClean="0"/>
              <a:t>10/04/2026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BC3EE3-F45E-4AE0-99BB-6D6362865EFD}" type="slidenum">
              <a:rPr lang="en-GB" smtClean="0"/>
              <a:t>‹#›</a:t>
            </a:fld>
            <a:endParaRPr lang="en-GB"/>
          </a:p>
        </p:txBody>
      </p:sp>
    </p:spTree>
    <p:extLst>
      <p:ext uri="{BB962C8B-B14F-4D97-AF65-F5344CB8AC3E}">
        <p14:creationId xmlns:p14="http://schemas.microsoft.com/office/powerpoint/2010/main" val="9889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52F676-5AC2-4D3E-B836-7D72FEE2A5AC}" type="datetimeFigureOut">
              <a:rPr lang="en-GB" smtClean="0"/>
              <a:t>10/04/2026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BC3EE3-F45E-4AE0-99BB-6D6362865EFD}" type="slidenum">
              <a:rPr lang="en-GB" smtClean="0"/>
              <a:t>‹#›</a:t>
            </a:fld>
            <a:endParaRPr lang="en-GB"/>
          </a:p>
        </p:txBody>
      </p:sp>
    </p:spTree>
    <p:extLst>
      <p:ext uri="{BB962C8B-B14F-4D97-AF65-F5344CB8AC3E}">
        <p14:creationId xmlns:p14="http://schemas.microsoft.com/office/powerpoint/2010/main" val="3074715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2F676-5AC2-4D3E-B836-7D72FEE2A5AC}" type="datetimeFigureOut">
              <a:rPr lang="en-GB" smtClean="0"/>
              <a:t>10/04/2026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BC3EE3-F45E-4AE0-99BB-6D6362865EFD}" type="slidenum">
              <a:rPr lang="en-GB" smtClean="0"/>
              <a:t>‹#›</a:t>
            </a:fld>
            <a:endParaRPr lang="en-GB"/>
          </a:p>
        </p:txBody>
      </p:sp>
    </p:spTree>
    <p:extLst>
      <p:ext uri="{BB962C8B-B14F-4D97-AF65-F5344CB8AC3E}">
        <p14:creationId xmlns:p14="http://schemas.microsoft.com/office/powerpoint/2010/main" val="3840963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952F676-5AC2-4D3E-B836-7D72FEE2A5AC}" type="datetimeFigureOut">
              <a:rPr lang="en-GB" smtClean="0"/>
              <a:t>10/04/2026</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8EBC3EE3-F45E-4AE0-99BB-6D6362865EFD}" type="slidenum">
              <a:rPr lang="en-GB" smtClean="0"/>
              <a:t>‹#›</a:t>
            </a:fld>
            <a:endParaRPr lang="en-GB"/>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553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8952F676-5AC2-4D3E-B836-7D72FEE2A5AC}" type="datetimeFigureOut">
              <a:rPr lang="en-GB" smtClean="0"/>
              <a:t>10/04/2026</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8EBC3EE3-F45E-4AE0-99BB-6D6362865EFD}" type="slidenum">
              <a:rPr lang="en-GB" smtClean="0"/>
              <a:t>‹#›</a:t>
            </a:fld>
            <a:endParaRPr lang="en-GB"/>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675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952F676-5AC2-4D3E-B836-7D72FEE2A5AC}" type="datetimeFigureOut">
              <a:rPr lang="en-GB" smtClean="0"/>
              <a:t>10/04/2026</a:t>
            </a:fld>
            <a:endParaRPr lang="en-GB"/>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8EBC3EE3-F45E-4AE0-99BB-6D6362865EFD}" type="slidenum">
              <a:rPr lang="en-GB" smtClean="0"/>
              <a:t>‹#›</a:t>
            </a:fld>
            <a:endParaRPr lang="en-GB"/>
          </a:p>
        </p:txBody>
      </p:sp>
    </p:spTree>
    <p:extLst>
      <p:ext uri="{BB962C8B-B14F-4D97-AF65-F5344CB8AC3E}">
        <p14:creationId xmlns:p14="http://schemas.microsoft.com/office/powerpoint/2010/main" val="56590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B1547-8BB8-8785-1863-77D1D7F8D88D}"/>
              </a:ext>
            </a:extLst>
          </p:cNvPr>
          <p:cNvSpPr>
            <a:spLocks noGrp="1"/>
          </p:cNvSpPr>
          <p:nvPr>
            <p:ph type="ctrTitle"/>
          </p:nvPr>
        </p:nvSpPr>
        <p:spPr/>
        <p:txBody>
          <a:bodyPr/>
          <a:lstStyle/>
          <a:p>
            <a:r>
              <a:rPr lang="en-GB" dirty="0"/>
              <a:t>kJ The Builder</a:t>
            </a:r>
          </a:p>
        </p:txBody>
      </p:sp>
      <p:sp>
        <p:nvSpPr>
          <p:cNvPr id="3" name="Subtitle 2">
            <a:extLst>
              <a:ext uri="{FF2B5EF4-FFF2-40B4-BE49-F238E27FC236}">
                <a16:creationId xmlns:a16="http://schemas.microsoft.com/office/drawing/2014/main" id="{7E461A01-7C27-88EA-FE9A-C97AF4594204}"/>
              </a:ext>
            </a:extLst>
          </p:cNvPr>
          <p:cNvSpPr>
            <a:spLocks noGrp="1"/>
          </p:cNvSpPr>
          <p:nvPr>
            <p:ph type="subTitle" idx="1"/>
          </p:nvPr>
        </p:nvSpPr>
        <p:spPr/>
        <p:txBody>
          <a:bodyPr/>
          <a:lstStyle/>
          <a:p>
            <a:r>
              <a:rPr lang="en-GB" dirty="0"/>
              <a:t>8/4/26</a:t>
            </a:r>
          </a:p>
        </p:txBody>
      </p:sp>
      <p:pic>
        <p:nvPicPr>
          <p:cNvPr id="21" name="Graphic 20" descr="Gnome outline">
            <a:extLst>
              <a:ext uri="{FF2B5EF4-FFF2-40B4-BE49-F238E27FC236}">
                <a16:creationId xmlns:a16="http://schemas.microsoft.com/office/drawing/2014/main" id="{C0B9C397-939A-451A-D530-972E3B26CFF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601556">
            <a:off x="1709596" y="1634063"/>
            <a:ext cx="914400" cy="914400"/>
          </a:xfrm>
          <a:prstGeom prst="rect">
            <a:avLst/>
          </a:prstGeom>
        </p:spPr>
      </p:pic>
      <p:pic>
        <p:nvPicPr>
          <p:cNvPr id="23" name="Graphic 22" descr="Garden Tools outline">
            <a:extLst>
              <a:ext uri="{FF2B5EF4-FFF2-40B4-BE49-F238E27FC236}">
                <a16:creationId xmlns:a16="http://schemas.microsoft.com/office/drawing/2014/main" id="{13B89D00-3549-187A-7AFD-B6CD05C81DD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20138170">
            <a:off x="9605339" y="1642824"/>
            <a:ext cx="914400" cy="914400"/>
          </a:xfrm>
          <a:prstGeom prst="rect">
            <a:avLst/>
          </a:prstGeom>
        </p:spPr>
      </p:pic>
      <p:pic>
        <p:nvPicPr>
          <p:cNvPr id="25" name="Graphic 24" descr="Watering pot outline">
            <a:extLst>
              <a:ext uri="{FF2B5EF4-FFF2-40B4-BE49-F238E27FC236}">
                <a16:creationId xmlns:a16="http://schemas.microsoft.com/office/drawing/2014/main" id="{5B07D1C3-164F-AFE6-2C0E-7076E48BE3E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76850" y="2091263"/>
            <a:ext cx="914400" cy="914400"/>
          </a:xfrm>
          <a:prstGeom prst="rect">
            <a:avLst/>
          </a:prstGeom>
        </p:spPr>
      </p:pic>
      <p:pic>
        <p:nvPicPr>
          <p:cNvPr id="27" name="Graphic 26" descr="Plant outline">
            <a:extLst>
              <a:ext uri="{FF2B5EF4-FFF2-40B4-BE49-F238E27FC236}">
                <a16:creationId xmlns:a16="http://schemas.microsoft.com/office/drawing/2014/main" id="{687619B1-AE50-073C-95A6-175434EA5BB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20849913">
            <a:off x="1875773" y="3876879"/>
            <a:ext cx="914400" cy="914400"/>
          </a:xfrm>
          <a:prstGeom prst="rect">
            <a:avLst/>
          </a:prstGeom>
        </p:spPr>
      </p:pic>
      <p:pic>
        <p:nvPicPr>
          <p:cNvPr id="29" name="Graphic 28" descr="Sprouting Seed outline">
            <a:extLst>
              <a:ext uri="{FF2B5EF4-FFF2-40B4-BE49-F238E27FC236}">
                <a16:creationId xmlns:a16="http://schemas.microsoft.com/office/drawing/2014/main" id="{CE1EDE56-9CCD-8E08-285C-2BAD4C622C5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1372265">
            <a:off x="7886700" y="4020600"/>
            <a:ext cx="914400" cy="914400"/>
          </a:xfrm>
          <a:prstGeom prst="rect">
            <a:avLst/>
          </a:prstGeom>
        </p:spPr>
      </p:pic>
      <p:pic>
        <p:nvPicPr>
          <p:cNvPr id="31" name="Graphic 30" descr="Seeds outline">
            <a:extLst>
              <a:ext uri="{FF2B5EF4-FFF2-40B4-BE49-F238E27FC236}">
                <a16:creationId xmlns:a16="http://schemas.microsoft.com/office/drawing/2014/main" id="{FE59A186-782B-0252-8FAC-D4E7E5D2282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753232" y="3539062"/>
            <a:ext cx="914400" cy="914400"/>
          </a:xfrm>
          <a:prstGeom prst="rect">
            <a:avLst/>
          </a:prstGeom>
        </p:spPr>
      </p:pic>
      <p:pic>
        <p:nvPicPr>
          <p:cNvPr id="33" name="Graphic 32" descr="Flower outline">
            <a:extLst>
              <a:ext uri="{FF2B5EF4-FFF2-40B4-BE49-F238E27FC236}">
                <a16:creationId xmlns:a16="http://schemas.microsoft.com/office/drawing/2014/main" id="{01D4D7B6-E501-66C8-8600-ED671537262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rot="512373">
            <a:off x="4056527" y="4059083"/>
            <a:ext cx="914400" cy="914400"/>
          </a:xfrm>
          <a:prstGeom prst="rect">
            <a:avLst/>
          </a:prstGeom>
        </p:spPr>
      </p:pic>
    </p:spTree>
    <p:extLst>
      <p:ext uri="{BB962C8B-B14F-4D97-AF65-F5344CB8AC3E}">
        <p14:creationId xmlns:p14="http://schemas.microsoft.com/office/powerpoint/2010/main" val="3638661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C0BC9-EB74-1854-6894-BDEBDECB77E3}"/>
              </a:ext>
            </a:extLst>
          </p:cNvPr>
          <p:cNvSpPr>
            <a:spLocks noGrp="1"/>
          </p:cNvSpPr>
          <p:nvPr>
            <p:ph type="title"/>
          </p:nvPr>
        </p:nvSpPr>
        <p:spPr>
          <a:xfrm>
            <a:off x="6797637" y="3118401"/>
            <a:ext cx="4602152" cy="1718225"/>
          </a:xfrm>
        </p:spPr>
        <p:txBody>
          <a:bodyPr>
            <a:normAutofit fontScale="90000"/>
          </a:bodyPr>
          <a:lstStyle/>
          <a:p>
            <a:r>
              <a:rPr lang="en-GB" sz="5300" b="1" u="sng" dirty="0">
                <a:latin typeface="+mn-lt"/>
              </a:rPr>
              <a:t>KJ The Builder</a:t>
            </a:r>
            <a:br>
              <a:rPr lang="en-GB" sz="5300" b="1" u="sng" dirty="0">
                <a:latin typeface="+mn-lt"/>
              </a:rPr>
            </a:br>
            <a:br>
              <a:rPr lang="en-GB" sz="1200" dirty="0"/>
            </a:br>
            <a:br>
              <a:rPr lang="en-GB" sz="1200" dirty="0"/>
            </a:br>
            <a:r>
              <a:rPr lang="en-GB" sz="2200" dirty="0">
                <a:latin typeface="+mn-lt"/>
              </a:rPr>
              <a:t>On 4/8/26 Kieran had a great idea to continue adapting his garden. He decided to get the equipment required to finish builder his new planter.</a:t>
            </a:r>
            <a:br>
              <a:rPr lang="en-GB" sz="2200" dirty="0">
                <a:latin typeface="+mn-lt"/>
              </a:rPr>
            </a:br>
            <a:br>
              <a:rPr lang="en-GB" sz="2200" dirty="0">
                <a:latin typeface="+mn-lt"/>
              </a:rPr>
            </a:br>
            <a:r>
              <a:rPr lang="en-GB" sz="2200" dirty="0">
                <a:latin typeface="+mn-lt"/>
              </a:rPr>
              <a:t>Kieran spoke to Chloe and decided it would be best to go to B&amp;Q Carmarthen to get some timber, screws and compost.</a:t>
            </a:r>
            <a:br>
              <a:rPr lang="en-GB" sz="2200" dirty="0">
                <a:latin typeface="+mn-lt"/>
              </a:rPr>
            </a:br>
            <a:br>
              <a:rPr lang="en-GB" sz="2200" dirty="0">
                <a:latin typeface="+mn-lt"/>
              </a:rPr>
            </a:br>
            <a:r>
              <a:rPr lang="en-GB" sz="2200" dirty="0">
                <a:latin typeface="+mn-lt"/>
              </a:rPr>
              <a:t>After a nice breakfast Chloe and Kieran set out on the adventure to buy building equipment. Of course we stopped beforehand for a Pepsi Max.</a:t>
            </a:r>
            <a:br>
              <a:rPr lang="en-GB" sz="1200" dirty="0"/>
            </a:br>
            <a:br>
              <a:rPr lang="en-GB" sz="1200" dirty="0"/>
            </a:br>
            <a:endParaRPr lang="en-GB" sz="1200" dirty="0"/>
          </a:p>
        </p:txBody>
      </p:sp>
      <p:sp useBgFill="1">
        <p:nvSpPr>
          <p:cNvPr id="23" name="Rectangle 22">
            <a:extLst>
              <a:ext uri="{FF2B5EF4-FFF2-40B4-BE49-F238E27FC236}">
                <a16:creationId xmlns:a16="http://schemas.microsoft.com/office/drawing/2014/main" id="{4E1605C1-ED2D-4AAA-BD9C-24B82055F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8DFA4F8-B856-483B-85AE-5CDF5A5F1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GB"/>
          </a:p>
        </p:txBody>
      </p:sp>
      <p:sp>
        <p:nvSpPr>
          <p:cNvPr id="30" name="Rectangle 29">
            <a:extLst>
              <a:ext uri="{FF2B5EF4-FFF2-40B4-BE49-F238E27FC236}">
                <a16:creationId xmlns:a16="http://schemas.microsoft.com/office/drawing/2014/main" id="{6FC9FCC7-29B1-433A-AC58-FEAE48D84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082" y="407588"/>
            <a:ext cx="5532146" cy="6066184"/>
          </a:xfrm>
          <a:prstGeom prst="rect">
            <a:avLst/>
          </a:prstGeom>
          <a:noFill/>
          <a:ln w="6350" cap="sq" cmpd="sng" algn="ctr">
            <a:solidFill>
              <a:schemeClr val="tx1">
                <a:lumMod val="75000"/>
                <a:lumOff val="25000"/>
              </a:schemeClr>
            </a:solidFill>
            <a:prstDash val="solid"/>
            <a:miter lim="800000"/>
          </a:ln>
          <a:effectLst/>
        </p:spPr>
        <p:txBody>
          <a:bodyPr/>
          <a:lstStyle/>
          <a:p>
            <a:endParaRPr lang="en-GB"/>
          </a:p>
        </p:txBody>
      </p:sp>
      <p:pic>
        <p:nvPicPr>
          <p:cNvPr id="5" name="Content Placeholder 4">
            <a:extLst>
              <a:ext uri="{FF2B5EF4-FFF2-40B4-BE49-F238E27FC236}">
                <a16:creationId xmlns:a16="http://schemas.microsoft.com/office/drawing/2014/main" id="{31CAE096-CFE8-5EA6-E3F2-A7962E628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491" y="913324"/>
            <a:ext cx="3806862" cy="5075816"/>
          </a:xfrm>
          <a:prstGeom prst="rect">
            <a:avLst/>
          </a:prstGeom>
        </p:spPr>
      </p:pic>
    </p:spTree>
    <p:extLst>
      <p:ext uri="{BB962C8B-B14F-4D97-AF65-F5344CB8AC3E}">
        <p14:creationId xmlns:p14="http://schemas.microsoft.com/office/powerpoint/2010/main" val="2768354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DEF8-65AB-EE73-F8DE-D6FA50036764}"/>
              </a:ext>
            </a:extLst>
          </p:cNvPr>
          <p:cNvSpPr>
            <a:spLocks noGrp="1"/>
          </p:cNvSpPr>
          <p:nvPr>
            <p:ph type="title"/>
          </p:nvPr>
        </p:nvSpPr>
        <p:spPr>
          <a:xfrm>
            <a:off x="6846137" y="727626"/>
            <a:ext cx="4602152" cy="1718225"/>
          </a:xfrm>
        </p:spPr>
        <p:txBody>
          <a:bodyPr>
            <a:normAutofit/>
          </a:bodyPr>
          <a:lstStyle/>
          <a:p>
            <a:r>
              <a:rPr lang="en-GB" b="1" u="sng" dirty="0"/>
              <a:t>The Building!</a:t>
            </a:r>
          </a:p>
        </p:txBody>
      </p:sp>
      <p:sp>
        <p:nvSpPr>
          <p:cNvPr id="12" name="Rectangle 11">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GB"/>
          </a:p>
        </p:txBody>
      </p:sp>
      <p:pic>
        <p:nvPicPr>
          <p:cNvPr id="5" name="Content Placeholder 4">
            <a:extLst>
              <a:ext uri="{FF2B5EF4-FFF2-40B4-BE49-F238E27FC236}">
                <a16:creationId xmlns:a16="http://schemas.microsoft.com/office/drawing/2014/main" id="{448F44AF-E1F5-E0A7-B75E-7C25CB614F92}"/>
              </a:ext>
            </a:extLst>
          </p:cNvPr>
          <p:cNvPicPr>
            <a:picLocks noChangeAspect="1"/>
          </p:cNvPicPr>
          <p:nvPr/>
        </p:nvPicPr>
        <p:blipFill>
          <a:blip r:embed="rId2">
            <a:extLst>
              <a:ext uri="{28A0092B-C50C-407E-A947-70E740481C1C}">
                <a14:useLocalDpi xmlns:a14="http://schemas.microsoft.com/office/drawing/2010/main" val="0"/>
              </a:ext>
            </a:extLst>
          </a:blip>
          <a:srcRect b="17798"/>
          <a:stretch>
            <a:fillRect/>
          </a:stretch>
        </p:blipFill>
        <p:spPr>
          <a:xfrm>
            <a:off x="407432" y="419292"/>
            <a:ext cx="5522976" cy="6053328"/>
          </a:xfrm>
          <a:prstGeom prst="rect">
            <a:avLst/>
          </a:prstGeom>
        </p:spPr>
      </p:pic>
      <p:sp>
        <p:nvSpPr>
          <p:cNvPr id="9" name="Content Placeholder 8">
            <a:extLst>
              <a:ext uri="{FF2B5EF4-FFF2-40B4-BE49-F238E27FC236}">
                <a16:creationId xmlns:a16="http://schemas.microsoft.com/office/drawing/2014/main" id="{AB933988-03DC-E722-8E89-11A46647C8EB}"/>
              </a:ext>
            </a:extLst>
          </p:cNvPr>
          <p:cNvSpPr>
            <a:spLocks noGrp="1"/>
          </p:cNvSpPr>
          <p:nvPr>
            <p:ph idx="1"/>
          </p:nvPr>
        </p:nvSpPr>
        <p:spPr>
          <a:xfrm>
            <a:off x="6846137" y="2538919"/>
            <a:ext cx="4602152" cy="3596880"/>
          </a:xfrm>
        </p:spPr>
        <p:txBody>
          <a:bodyPr>
            <a:normAutofit/>
          </a:bodyPr>
          <a:lstStyle/>
          <a:p>
            <a:r>
              <a:rPr lang="en-US" dirty="0"/>
              <a:t>The building was the best part!</a:t>
            </a:r>
          </a:p>
          <a:p>
            <a:r>
              <a:rPr lang="en-US" dirty="0"/>
              <a:t>Once back to Gelli Aur Care, Kieran and Chloe had some lunch and set off on their mission to build a planter!</a:t>
            </a:r>
          </a:p>
          <a:p>
            <a:r>
              <a:rPr lang="en-US" dirty="0"/>
              <a:t>Kieran got all the equipment required out, Chloe assisted Kieran drilling in the screws and cutting the timber with the saw. Great teamwork!</a:t>
            </a:r>
          </a:p>
          <a:p>
            <a:r>
              <a:rPr lang="en-US" dirty="0"/>
              <a:t>A nice break was needed to admire their work in the Welsh sunshine!</a:t>
            </a:r>
          </a:p>
        </p:txBody>
      </p:sp>
    </p:spTree>
    <p:extLst>
      <p:ext uri="{BB962C8B-B14F-4D97-AF65-F5344CB8AC3E}">
        <p14:creationId xmlns:p14="http://schemas.microsoft.com/office/powerpoint/2010/main" val="154245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txBody>
          <a:bodyPr/>
          <a:lstStyle/>
          <a:p>
            <a:endParaRPr lang="en-GB"/>
          </a:p>
        </p:txBody>
      </p:sp>
      <p:sp>
        <p:nvSpPr>
          <p:cNvPr id="2" name="Title 1">
            <a:extLst>
              <a:ext uri="{FF2B5EF4-FFF2-40B4-BE49-F238E27FC236}">
                <a16:creationId xmlns:a16="http://schemas.microsoft.com/office/drawing/2014/main" id="{61EFCC7C-2E4A-9A75-A5C9-47CE6FC8FD1E}"/>
              </a:ext>
            </a:extLst>
          </p:cNvPr>
          <p:cNvSpPr>
            <a:spLocks noGrp="1"/>
          </p:cNvSpPr>
          <p:nvPr>
            <p:ph type="title"/>
          </p:nvPr>
        </p:nvSpPr>
        <p:spPr>
          <a:xfrm>
            <a:off x="573409" y="559477"/>
            <a:ext cx="3765200" cy="5709931"/>
          </a:xfrm>
        </p:spPr>
        <p:txBody>
          <a:bodyPr anchor="t">
            <a:normAutofit fontScale="90000"/>
          </a:bodyPr>
          <a:lstStyle/>
          <a:p>
            <a:r>
              <a:rPr lang="en-GB" b="1" u="sng" dirty="0"/>
              <a:t>Compost</a:t>
            </a:r>
            <a:br>
              <a:rPr lang="en-GB" dirty="0"/>
            </a:br>
            <a:br>
              <a:rPr lang="en-GB" dirty="0"/>
            </a:br>
            <a:r>
              <a:rPr lang="en-GB" sz="1800" dirty="0"/>
              <a:t>One last job to complete! The compost…</a:t>
            </a:r>
            <a:br>
              <a:rPr lang="en-GB" sz="1800" dirty="0"/>
            </a:br>
            <a:br>
              <a:rPr lang="en-GB" sz="1800" dirty="0"/>
            </a:br>
            <a:r>
              <a:rPr lang="en-GB" sz="1800" dirty="0"/>
              <a:t>After a well deserve break, Chloe and Kieran opened three bags of compost and tipped them into the ,new, planter together. </a:t>
            </a:r>
            <a:br>
              <a:rPr lang="en-GB" sz="1800" dirty="0"/>
            </a:br>
            <a:br>
              <a:rPr lang="en-GB" sz="1800" dirty="0"/>
            </a:br>
            <a:r>
              <a:rPr lang="en-GB" sz="1800" dirty="0"/>
              <a:t>Kieran took liberty in raking the compost to ensure an evenly spread.</a:t>
            </a:r>
            <a:br>
              <a:rPr lang="en-GB" sz="4400" dirty="0"/>
            </a:br>
            <a:br>
              <a:rPr lang="en-GB" sz="4400" dirty="0"/>
            </a:br>
            <a:r>
              <a:rPr lang="en-GB" sz="1800" dirty="0"/>
              <a:t>Whilst admiring their work Kieran and Chloe produced another idea to develop Keiran's garden!</a:t>
            </a:r>
            <a:br>
              <a:rPr lang="en-GB" sz="1800" dirty="0"/>
            </a:br>
            <a:br>
              <a:rPr lang="en-GB" sz="1800" dirty="0"/>
            </a:br>
            <a:r>
              <a:rPr lang="en-GB" sz="1800" dirty="0"/>
              <a:t>Stay tuned for more building….</a:t>
            </a:r>
            <a:br>
              <a:rPr lang="en-GB" sz="4400" dirty="0"/>
            </a:br>
            <a:endParaRPr lang="en-GB" sz="4400" dirty="0"/>
          </a:p>
        </p:txBody>
      </p:sp>
      <p:pic>
        <p:nvPicPr>
          <p:cNvPr id="5" name="Content Placeholder 4">
            <a:extLst>
              <a:ext uri="{FF2B5EF4-FFF2-40B4-BE49-F238E27FC236}">
                <a16:creationId xmlns:a16="http://schemas.microsoft.com/office/drawing/2014/main" id="{7B07AB0D-2252-9E39-0EC8-75BE933D3A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32186" y="237744"/>
            <a:ext cx="4581922" cy="6109230"/>
          </a:xfrm>
          <a:prstGeom prst="rect">
            <a:avLst/>
          </a:prstGeom>
        </p:spPr>
      </p:pic>
    </p:spTree>
    <p:extLst>
      <p:ext uri="{BB962C8B-B14F-4D97-AF65-F5344CB8AC3E}">
        <p14:creationId xmlns:p14="http://schemas.microsoft.com/office/powerpoint/2010/main" val="2204048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F0F91-C4AB-78E6-87F2-E32DE53BC46B}"/>
              </a:ext>
            </a:extLst>
          </p:cNvPr>
          <p:cNvSpPr>
            <a:spLocks noGrp="1"/>
          </p:cNvSpPr>
          <p:nvPr>
            <p:ph type="title"/>
          </p:nvPr>
        </p:nvSpPr>
        <p:spPr/>
        <p:txBody>
          <a:bodyPr/>
          <a:lstStyle/>
          <a:p>
            <a:r>
              <a:rPr lang="en-GB" dirty="0"/>
              <a:t>The Importance</a:t>
            </a:r>
          </a:p>
        </p:txBody>
      </p:sp>
      <p:sp>
        <p:nvSpPr>
          <p:cNvPr id="3" name="Content Placeholder 2">
            <a:extLst>
              <a:ext uri="{FF2B5EF4-FFF2-40B4-BE49-F238E27FC236}">
                <a16:creationId xmlns:a16="http://schemas.microsoft.com/office/drawing/2014/main" id="{760184E8-134E-FF5E-D133-8EA4BD2D6577}"/>
              </a:ext>
            </a:extLst>
          </p:cNvPr>
          <p:cNvSpPr>
            <a:spLocks noGrp="1"/>
          </p:cNvSpPr>
          <p:nvPr>
            <p:ph idx="1"/>
          </p:nvPr>
        </p:nvSpPr>
        <p:spPr/>
        <p:txBody>
          <a:bodyPr/>
          <a:lstStyle/>
          <a:p>
            <a:r>
              <a:rPr lang="en-GB" dirty="0"/>
              <a:t>At Gelli Aur Care Ltd, any residents’ wishes, within reason, are carefully risk assessed, planned and performed. An activity like building is a great way for residents to show their independence, learn more skills and do this in a safe environment.</a:t>
            </a:r>
          </a:p>
          <a:p>
            <a:r>
              <a:rPr lang="en-GB" dirty="0"/>
              <a:t>Support staff at Gelli Aur Care take into consideration all type of support such as emotional, physical, self-esteem, tangible, developmental and practical support. We ensure a person-centred approach with our Resident’s best interests at mind.</a:t>
            </a:r>
          </a:p>
          <a:p>
            <a:r>
              <a:rPr lang="en-GB" dirty="0"/>
              <a:t>In this case Chloe helped Kieran physically to build the planter, emotionally reassured Kieran that the timber was the correct length and praised Kieran when developing/using his gardening skills.</a:t>
            </a:r>
          </a:p>
          <a:p>
            <a:r>
              <a:rPr lang="en-GB" dirty="0"/>
              <a:t>Well done Chloe &amp; Kieran!!</a:t>
            </a:r>
          </a:p>
        </p:txBody>
      </p:sp>
    </p:spTree>
    <p:extLst>
      <p:ext uri="{BB962C8B-B14F-4D97-AF65-F5344CB8AC3E}">
        <p14:creationId xmlns:p14="http://schemas.microsoft.com/office/powerpoint/2010/main" val="41542342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33</TotalTime>
  <Words>381</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Century Gothic</vt:lpstr>
      <vt:lpstr>Garamond</vt:lpstr>
      <vt:lpstr>Savon</vt:lpstr>
      <vt:lpstr>kJ The Builder</vt:lpstr>
      <vt:lpstr>KJ The Builder   On 4/8/26 Kieran had a great idea to continue adapting his garden. He decided to get the equipment required to finish builder his new planter.  Kieran spoke to Chloe and decided it would be best to go to B&amp;Q Carmarthen to get some timber, screws and compost.  After a nice breakfast Chloe and Kieran set out on the adventure to buy building equipment. Of course we stopped beforehand for a Pepsi Max.  </vt:lpstr>
      <vt:lpstr>The Building!</vt:lpstr>
      <vt:lpstr>Compost  One last job to complete! The compost…  After a well deserve break, Chloe and Kieran opened three bags of compost and tipped them into the ,new, planter together.   Kieran took liberty in raking the compost to ensure an evenly spread.  Whilst admiring their work Kieran and Chloe produced another idea to develop Keiran's garden!  Stay tuned for more building…. </vt:lpstr>
      <vt:lpstr>The Importance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Chloe Ashley</dc:creator>
  <cp:lastModifiedBy>Chloe Ashley</cp:lastModifiedBy>
  <cp:revision>1</cp:revision>
  <dcterms:created xsi:type="dcterms:W3CDTF">2026-04-10T10:43:03Z</dcterms:created>
  <dcterms:modified xsi:type="dcterms:W3CDTF">2026-04-10T11:16:16Z</dcterms:modified>
</cp:coreProperties>
</file>