
<file path=[Content_Types].xml><?xml version="1.0" encoding="utf-8"?>
<Types xmlns="http://schemas.openxmlformats.org/package/2006/content-types">
  <Default Extension="jfif" ContentType="image/j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0" d="100"/>
          <a:sy n="100" d="100"/>
        </p:scale>
        <p:origin x="96"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9/24/2026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9056630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9/24/2026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5818205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9/24/2026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301247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9/24/2026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86091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9/24/2026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033350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9/24/2026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058912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9/24/2026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5891922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9/24/2026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600524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9/24/2026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172372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9/24/2026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5904270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9/24/2026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68052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9/24/2026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1721494"/>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66" r:id="rId6"/>
    <p:sldLayoutId id="2147483662" r:id="rId7"/>
    <p:sldLayoutId id="2147483663" r:id="rId8"/>
    <p:sldLayoutId id="2147483664" r:id="rId9"/>
    <p:sldLayoutId id="2147483665" r:id="rId10"/>
    <p:sldLayoutId id="2147483667"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f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fif"/><Relationship Id="rId2" Type="http://schemas.openxmlformats.org/officeDocument/2006/relationships/image" Target="../media/image2.jfif"/><Relationship Id="rId1" Type="http://schemas.openxmlformats.org/officeDocument/2006/relationships/slideLayout" Target="../slideLayouts/slideLayout2.xml"/><Relationship Id="rId5" Type="http://schemas.openxmlformats.org/officeDocument/2006/relationships/image" Target="../media/image5.jfif"/><Relationship Id="rId4" Type="http://schemas.openxmlformats.org/officeDocument/2006/relationships/image" Target="../media/image4.jfif"/></Relationships>
</file>

<file path=ppt/slides/_rels/slide3.xml.rels><?xml version="1.0" encoding="UTF-8" standalone="yes"?>
<Relationships xmlns="http://schemas.openxmlformats.org/package/2006/relationships"><Relationship Id="rId3" Type="http://schemas.openxmlformats.org/officeDocument/2006/relationships/image" Target="../media/image7.jfif"/><Relationship Id="rId2" Type="http://schemas.openxmlformats.org/officeDocument/2006/relationships/image" Target="../media/image6.jfif"/><Relationship Id="rId1" Type="http://schemas.openxmlformats.org/officeDocument/2006/relationships/slideLayout" Target="../slideLayouts/slideLayout2.xml"/><Relationship Id="rId5" Type="http://schemas.openxmlformats.org/officeDocument/2006/relationships/image" Target="../media/image9.jfif"/><Relationship Id="rId4" Type="http://schemas.openxmlformats.org/officeDocument/2006/relationships/image" Target="../media/image8.jfif"/></Relationships>
</file>

<file path=ppt/slides/_rels/slide4.xml.rels><?xml version="1.0" encoding="UTF-8" standalone="yes"?>
<Relationships xmlns="http://schemas.openxmlformats.org/package/2006/relationships"><Relationship Id="rId3" Type="http://schemas.openxmlformats.org/officeDocument/2006/relationships/image" Target="../media/image11.jfif"/><Relationship Id="rId2" Type="http://schemas.openxmlformats.org/officeDocument/2006/relationships/image" Target="../media/image10.jfif"/><Relationship Id="rId1" Type="http://schemas.openxmlformats.org/officeDocument/2006/relationships/slideLayout" Target="../slideLayouts/slideLayout2.xml"/><Relationship Id="rId6" Type="http://schemas.openxmlformats.org/officeDocument/2006/relationships/image" Target="../media/image14.jfif"/><Relationship Id="rId5" Type="http://schemas.openxmlformats.org/officeDocument/2006/relationships/image" Target="../media/image13.jfif"/><Relationship Id="rId4" Type="http://schemas.openxmlformats.org/officeDocument/2006/relationships/image" Target="../media/image12.jfif"/></Relationships>
</file>

<file path=ppt/slides/_rels/slide5.xml.rels><?xml version="1.0" encoding="UTF-8" standalone="yes"?>
<Relationships xmlns="http://schemas.openxmlformats.org/package/2006/relationships"><Relationship Id="rId3" Type="http://schemas.openxmlformats.org/officeDocument/2006/relationships/image" Target="../media/image16.jfif"/><Relationship Id="rId2" Type="http://schemas.openxmlformats.org/officeDocument/2006/relationships/image" Target="../media/image15.jfif"/><Relationship Id="rId1" Type="http://schemas.openxmlformats.org/officeDocument/2006/relationships/slideLayout" Target="../slideLayouts/slideLayout2.xml"/><Relationship Id="rId5" Type="http://schemas.openxmlformats.org/officeDocument/2006/relationships/image" Target="../media/image18.jfif"/><Relationship Id="rId4" Type="http://schemas.openxmlformats.org/officeDocument/2006/relationships/image" Target="../media/image17.jfif"/></Relationships>
</file>

<file path=ppt/slides/_rels/slide6.xml.rels><?xml version="1.0" encoding="UTF-8" standalone="yes"?>
<Relationships xmlns="http://schemas.openxmlformats.org/package/2006/relationships"><Relationship Id="rId3" Type="http://schemas.openxmlformats.org/officeDocument/2006/relationships/image" Target="../media/image20.jfif"/><Relationship Id="rId2" Type="http://schemas.openxmlformats.org/officeDocument/2006/relationships/image" Target="../media/image19.jfif"/><Relationship Id="rId1" Type="http://schemas.openxmlformats.org/officeDocument/2006/relationships/slideLayout" Target="../slideLayouts/slideLayout2.xml"/><Relationship Id="rId5" Type="http://schemas.openxmlformats.org/officeDocument/2006/relationships/image" Target="../media/image22.jfif"/><Relationship Id="rId4" Type="http://schemas.openxmlformats.org/officeDocument/2006/relationships/image" Target="../media/image21.jf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93D410-526F-C469-3DDA-239861CF16AA}"/>
              </a:ext>
            </a:extLst>
          </p:cNvPr>
          <p:cNvSpPr>
            <a:spLocks noGrp="1"/>
          </p:cNvSpPr>
          <p:nvPr>
            <p:ph type="ctrTitle"/>
          </p:nvPr>
        </p:nvSpPr>
        <p:spPr>
          <a:xfrm>
            <a:off x="703400" y="871758"/>
            <a:ext cx="5227171" cy="3871143"/>
          </a:xfrm>
        </p:spPr>
        <p:txBody>
          <a:bodyPr>
            <a:normAutofit/>
          </a:bodyPr>
          <a:lstStyle/>
          <a:p>
            <a:r>
              <a:rPr lang="en-GB"/>
              <a:t>Max Longleat Zoo</a:t>
            </a:r>
          </a:p>
        </p:txBody>
      </p:sp>
      <p:sp>
        <p:nvSpPr>
          <p:cNvPr id="3" name="Subtitle 2">
            <a:extLst>
              <a:ext uri="{FF2B5EF4-FFF2-40B4-BE49-F238E27FC236}">
                <a16:creationId xmlns:a16="http://schemas.microsoft.com/office/drawing/2014/main" id="{3A53DB02-1607-7DAE-AAFD-7D966D5FDEC0}"/>
              </a:ext>
            </a:extLst>
          </p:cNvPr>
          <p:cNvSpPr>
            <a:spLocks noGrp="1"/>
          </p:cNvSpPr>
          <p:nvPr>
            <p:ph type="subTitle" idx="1"/>
          </p:nvPr>
        </p:nvSpPr>
        <p:spPr>
          <a:xfrm>
            <a:off x="721688" y="4785543"/>
            <a:ext cx="4857857" cy="1005657"/>
          </a:xfrm>
        </p:spPr>
        <p:txBody>
          <a:bodyPr>
            <a:normAutofit/>
          </a:bodyPr>
          <a:lstStyle/>
          <a:p>
            <a:pPr>
              <a:lnSpc>
                <a:spcPct val="100000"/>
              </a:lnSpc>
            </a:pPr>
            <a:r>
              <a:rPr lang="en-GB" sz="1400"/>
              <a:t>10</a:t>
            </a:r>
            <a:r>
              <a:rPr lang="en-GB" sz="1400" baseline="30000"/>
              <a:t>th</a:t>
            </a:r>
            <a:r>
              <a:rPr lang="en-GB" sz="1400"/>
              <a:t> – 11</a:t>
            </a:r>
            <a:r>
              <a:rPr lang="en-GB" sz="1400" baseline="30000"/>
              <a:t>th</a:t>
            </a:r>
            <a:r>
              <a:rPr lang="en-GB" sz="1400"/>
              <a:t> August 2026</a:t>
            </a:r>
          </a:p>
          <a:p>
            <a:pPr>
              <a:lnSpc>
                <a:spcPct val="100000"/>
              </a:lnSpc>
            </a:pPr>
            <a:endParaRPr lang="en-GB" sz="1400"/>
          </a:p>
          <a:p>
            <a:pPr>
              <a:lnSpc>
                <a:spcPct val="100000"/>
              </a:lnSpc>
            </a:pPr>
            <a:r>
              <a:rPr lang="en-GB" sz="1400"/>
              <a:t>All images captured by Tony Scheurer</a:t>
            </a:r>
          </a:p>
        </p:txBody>
      </p:sp>
      <p:cxnSp>
        <p:nvCxnSpPr>
          <p:cNvPr id="18" name="Straight Connector 17">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914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7CC41EB-2D81-4303-9171-6401B388BA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100"/>
            <a:ext cx="4914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C6D745EC-A24A-ED2E-5F29-441FC3176983}"/>
              </a:ext>
            </a:extLst>
          </p:cNvPr>
          <p:cNvPicPr>
            <a:picLocks noChangeAspect="1"/>
          </p:cNvPicPr>
          <p:nvPr/>
        </p:nvPicPr>
        <p:blipFill>
          <a:blip r:embed="rId2">
            <a:extLst>
              <a:ext uri="{28A0092B-C50C-407E-A947-70E740481C1C}">
                <a14:useLocalDpi xmlns:a14="http://schemas.microsoft.com/office/drawing/2010/main" val="0"/>
              </a:ext>
            </a:extLst>
          </a:blip>
          <a:srcRect r="-1" b="9093"/>
          <a:stretch>
            <a:fillRect/>
          </a:stretch>
        </p:blipFill>
        <p:spPr>
          <a:xfrm>
            <a:off x="6515100" y="10"/>
            <a:ext cx="5676900" cy="6857990"/>
          </a:xfrm>
          <a:prstGeom prst="rect">
            <a:avLst/>
          </a:prstGeom>
        </p:spPr>
      </p:pic>
    </p:spTree>
    <p:extLst>
      <p:ext uri="{BB962C8B-B14F-4D97-AF65-F5344CB8AC3E}">
        <p14:creationId xmlns:p14="http://schemas.microsoft.com/office/powerpoint/2010/main" val="3678668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7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4109E738-3B9E-4529-9D47-C9708D612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ACECCC-F9CE-D22A-E7FD-13EC6B4D7D45}"/>
              </a:ext>
            </a:extLst>
          </p:cNvPr>
          <p:cNvSpPr>
            <a:spLocks noGrp="1"/>
          </p:cNvSpPr>
          <p:nvPr>
            <p:ph type="title"/>
          </p:nvPr>
        </p:nvSpPr>
        <p:spPr>
          <a:xfrm>
            <a:off x="700088" y="909638"/>
            <a:ext cx="3968166" cy="966786"/>
          </a:xfrm>
        </p:spPr>
        <p:txBody>
          <a:bodyPr>
            <a:normAutofit/>
          </a:bodyPr>
          <a:lstStyle/>
          <a:p>
            <a:r>
              <a:rPr lang="en-GB" dirty="0"/>
              <a:t>Accommodation</a:t>
            </a:r>
          </a:p>
        </p:txBody>
      </p:sp>
      <p:cxnSp>
        <p:nvCxnSpPr>
          <p:cNvPr id="18" name="Straight Connector 17">
            <a:extLst>
              <a:ext uri="{FF2B5EF4-FFF2-40B4-BE49-F238E27FC236}">
                <a16:creationId xmlns:a16="http://schemas.microsoft.com/office/drawing/2014/main" id="{C896A13E-5C9D-4C6C-B52D-A2C74DEFC8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8F6EE14-5030-0B9B-D936-2693AAC3280A}"/>
              </a:ext>
            </a:extLst>
          </p:cNvPr>
          <p:cNvSpPr>
            <a:spLocks noGrp="1"/>
          </p:cNvSpPr>
          <p:nvPr>
            <p:ph idx="1"/>
          </p:nvPr>
        </p:nvSpPr>
        <p:spPr>
          <a:xfrm>
            <a:off x="700087" y="2226374"/>
            <a:ext cx="3968166" cy="4020250"/>
          </a:xfrm>
        </p:spPr>
        <p:txBody>
          <a:bodyPr>
            <a:normAutofit/>
          </a:bodyPr>
          <a:lstStyle/>
          <a:p>
            <a:r>
              <a:rPr lang="en-GB" dirty="0"/>
              <a:t>Max and Tony stayed in a beautiful location, very close to Longleat zoo! Max enjoyed his dinner next to a beautiful pond and flower scenery.</a:t>
            </a:r>
          </a:p>
          <a:p>
            <a:r>
              <a:rPr lang="en-GB" dirty="0"/>
              <a:t>This accommodation was calming and allowed Tony and Max to have a break away from the busy environment that Longleat has.</a:t>
            </a:r>
          </a:p>
        </p:txBody>
      </p:sp>
      <p:pic>
        <p:nvPicPr>
          <p:cNvPr id="5" name="Picture 4">
            <a:extLst>
              <a:ext uri="{FF2B5EF4-FFF2-40B4-BE49-F238E27FC236}">
                <a16:creationId xmlns:a16="http://schemas.microsoft.com/office/drawing/2014/main" id="{D38433C0-3B56-413B-0D06-382BE0B7752C}"/>
              </a:ext>
            </a:extLst>
          </p:cNvPr>
          <p:cNvPicPr>
            <a:picLocks noChangeAspect="1"/>
          </p:cNvPicPr>
          <p:nvPr/>
        </p:nvPicPr>
        <p:blipFill>
          <a:blip r:embed="rId2">
            <a:extLst>
              <a:ext uri="{28A0092B-C50C-407E-A947-70E740481C1C}">
                <a14:useLocalDpi xmlns:a14="http://schemas.microsoft.com/office/drawing/2010/main" val="0"/>
              </a:ext>
            </a:extLst>
          </a:blip>
          <a:srcRect r="-3" b="46387"/>
          <a:stretch>
            <a:fillRect/>
          </a:stretch>
        </p:blipFill>
        <p:spPr>
          <a:xfrm>
            <a:off x="5245485" y="723901"/>
            <a:ext cx="3032979" cy="2160817"/>
          </a:xfrm>
          <a:prstGeom prst="rect">
            <a:avLst/>
          </a:prstGeom>
        </p:spPr>
      </p:pic>
      <p:pic>
        <p:nvPicPr>
          <p:cNvPr id="11" name="Picture 10">
            <a:extLst>
              <a:ext uri="{FF2B5EF4-FFF2-40B4-BE49-F238E27FC236}">
                <a16:creationId xmlns:a16="http://schemas.microsoft.com/office/drawing/2014/main" id="{C067DD88-BD78-441C-0562-B2596765B201}"/>
              </a:ext>
            </a:extLst>
          </p:cNvPr>
          <p:cNvPicPr>
            <a:picLocks noChangeAspect="1"/>
          </p:cNvPicPr>
          <p:nvPr/>
        </p:nvPicPr>
        <p:blipFill>
          <a:blip r:embed="rId3">
            <a:extLst>
              <a:ext uri="{28A0092B-C50C-407E-A947-70E740481C1C}">
                <a14:useLocalDpi xmlns:a14="http://schemas.microsoft.com/office/drawing/2010/main" val="0"/>
              </a:ext>
            </a:extLst>
          </a:blip>
          <a:srcRect t="6120" r="-3" b="16831"/>
          <a:stretch>
            <a:fillRect/>
          </a:stretch>
        </p:blipFill>
        <p:spPr>
          <a:xfrm>
            <a:off x="5245485" y="3047999"/>
            <a:ext cx="3032979" cy="3105404"/>
          </a:xfrm>
          <a:prstGeom prst="rect">
            <a:avLst/>
          </a:prstGeom>
        </p:spPr>
      </p:pic>
      <p:pic>
        <p:nvPicPr>
          <p:cNvPr id="7" name="Picture 6">
            <a:extLst>
              <a:ext uri="{FF2B5EF4-FFF2-40B4-BE49-F238E27FC236}">
                <a16:creationId xmlns:a16="http://schemas.microsoft.com/office/drawing/2014/main" id="{44CF78EF-1A2E-6918-0690-99FD22271336}"/>
              </a:ext>
            </a:extLst>
          </p:cNvPr>
          <p:cNvPicPr>
            <a:picLocks noChangeAspect="1"/>
          </p:cNvPicPr>
          <p:nvPr/>
        </p:nvPicPr>
        <p:blipFill>
          <a:blip r:embed="rId4">
            <a:extLst>
              <a:ext uri="{28A0092B-C50C-407E-A947-70E740481C1C}">
                <a14:useLocalDpi xmlns:a14="http://schemas.microsoft.com/office/drawing/2010/main" val="0"/>
              </a:ext>
            </a:extLst>
          </a:blip>
          <a:srcRect t="6823" r="-3" b="14796"/>
          <a:stretch>
            <a:fillRect/>
          </a:stretch>
        </p:blipFill>
        <p:spPr>
          <a:xfrm>
            <a:off x="8416670" y="723900"/>
            <a:ext cx="3032979" cy="3159067"/>
          </a:xfrm>
          <a:prstGeom prst="rect">
            <a:avLst/>
          </a:prstGeom>
        </p:spPr>
      </p:pic>
      <p:pic>
        <p:nvPicPr>
          <p:cNvPr id="9" name="Picture 8">
            <a:extLst>
              <a:ext uri="{FF2B5EF4-FFF2-40B4-BE49-F238E27FC236}">
                <a16:creationId xmlns:a16="http://schemas.microsoft.com/office/drawing/2014/main" id="{3AC6E314-8F28-19EA-7693-1ABD0805FD79}"/>
              </a:ext>
            </a:extLst>
          </p:cNvPr>
          <p:cNvPicPr>
            <a:picLocks noChangeAspect="1"/>
          </p:cNvPicPr>
          <p:nvPr/>
        </p:nvPicPr>
        <p:blipFill>
          <a:blip r:embed="rId5">
            <a:extLst>
              <a:ext uri="{28A0092B-C50C-407E-A947-70E740481C1C}">
                <a14:useLocalDpi xmlns:a14="http://schemas.microsoft.com/office/drawing/2010/main" val="0"/>
              </a:ext>
            </a:extLst>
          </a:blip>
          <a:srcRect t="27573" r="-3" b="19945"/>
          <a:stretch>
            <a:fillRect/>
          </a:stretch>
        </p:blipFill>
        <p:spPr>
          <a:xfrm>
            <a:off x="8416670" y="4038152"/>
            <a:ext cx="3032979" cy="2115252"/>
          </a:xfrm>
          <a:prstGeom prst="rect">
            <a:avLst/>
          </a:prstGeom>
        </p:spPr>
      </p:pic>
    </p:spTree>
    <p:extLst>
      <p:ext uri="{BB962C8B-B14F-4D97-AF65-F5344CB8AC3E}">
        <p14:creationId xmlns:p14="http://schemas.microsoft.com/office/powerpoint/2010/main" val="40507636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8" name="Rectangle 37">
            <a:extLst>
              <a:ext uri="{FF2B5EF4-FFF2-40B4-BE49-F238E27FC236}">
                <a16:creationId xmlns:a16="http://schemas.microsoft.com/office/drawing/2014/main" id="{4109E738-3B9E-4529-9D47-C9708D612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DD01B0-4A0F-EA1D-7662-8AE8419CCA31}"/>
              </a:ext>
            </a:extLst>
          </p:cNvPr>
          <p:cNvSpPr>
            <a:spLocks noGrp="1"/>
          </p:cNvSpPr>
          <p:nvPr>
            <p:ph type="title"/>
          </p:nvPr>
        </p:nvSpPr>
        <p:spPr>
          <a:xfrm>
            <a:off x="700634" y="906650"/>
            <a:ext cx="6068037" cy="1316736"/>
          </a:xfrm>
        </p:spPr>
        <p:txBody>
          <a:bodyPr>
            <a:normAutofit/>
          </a:bodyPr>
          <a:lstStyle/>
          <a:p>
            <a:r>
              <a:rPr lang="en-GB" dirty="0"/>
              <a:t>Longleat</a:t>
            </a:r>
          </a:p>
        </p:txBody>
      </p:sp>
      <p:cxnSp>
        <p:nvCxnSpPr>
          <p:cNvPr id="39" name="Straight Connector 38">
            <a:extLst>
              <a:ext uri="{FF2B5EF4-FFF2-40B4-BE49-F238E27FC236}">
                <a16:creationId xmlns:a16="http://schemas.microsoft.com/office/drawing/2014/main" id="{333A84D1-8AB4-452A-B323-BBB429B5F0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Content Placeholder 10">
            <a:extLst>
              <a:ext uri="{FF2B5EF4-FFF2-40B4-BE49-F238E27FC236}">
                <a16:creationId xmlns:a16="http://schemas.microsoft.com/office/drawing/2014/main" id="{CC515B72-ED93-8127-3333-69E3893C2FA8}"/>
              </a:ext>
            </a:extLst>
          </p:cNvPr>
          <p:cNvSpPr>
            <a:spLocks noGrp="1"/>
          </p:cNvSpPr>
          <p:nvPr>
            <p:ph idx="1"/>
          </p:nvPr>
        </p:nvSpPr>
        <p:spPr>
          <a:xfrm>
            <a:off x="700634" y="2223387"/>
            <a:ext cx="6068037" cy="3680294"/>
          </a:xfrm>
        </p:spPr>
        <p:txBody>
          <a:bodyPr>
            <a:normAutofit/>
          </a:bodyPr>
          <a:lstStyle/>
          <a:p>
            <a:r>
              <a:rPr lang="en-US" dirty="0"/>
              <a:t>Max is very fond of Longleat and has visited before with Andy!</a:t>
            </a:r>
          </a:p>
          <a:p>
            <a:r>
              <a:rPr lang="en-US" dirty="0"/>
              <a:t>Max was looking forward to the Longleat Maze and exploring the park more. Luckily, the sun was shinning, and Max took part in many activities!</a:t>
            </a:r>
          </a:p>
          <a:p>
            <a:r>
              <a:rPr lang="en-US" dirty="0"/>
              <a:t>Max enjoyed the Maze, Safari bus tour and Hour tour.</a:t>
            </a:r>
          </a:p>
        </p:txBody>
      </p:sp>
      <p:pic>
        <p:nvPicPr>
          <p:cNvPr id="12" name="Picture 11">
            <a:extLst>
              <a:ext uri="{FF2B5EF4-FFF2-40B4-BE49-F238E27FC236}">
                <a16:creationId xmlns:a16="http://schemas.microsoft.com/office/drawing/2014/main" id="{FD0440F1-DA20-144E-B505-F00663A6F9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28847" y="1084268"/>
            <a:ext cx="1645880" cy="2187216"/>
          </a:xfrm>
          <a:prstGeom prst="rect">
            <a:avLst/>
          </a:prstGeom>
        </p:spPr>
      </p:pic>
      <p:pic>
        <p:nvPicPr>
          <p:cNvPr id="9" name="Picture 8">
            <a:extLst>
              <a:ext uri="{FF2B5EF4-FFF2-40B4-BE49-F238E27FC236}">
                <a16:creationId xmlns:a16="http://schemas.microsoft.com/office/drawing/2014/main" id="{BCDE14E9-968D-3DE9-AD74-AACFF07D4E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93851" y="1075482"/>
            <a:ext cx="1640412" cy="2187216"/>
          </a:xfrm>
          <a:prstGeom prst="rect">
            <a:avLst/>
          </a:prstGeom>
        </p:spPr>
      </p:pic>
      <p:pic>
        <p:nvPicPr>
          <p:cNvPr id="7" name="Picture 6">
            <a:extLst>
              <a:ext uri="{FF2B5EF4-FFF2-40B4-BE49-F238E27FC236}">
                <a16:creationId xmlns:a16="http://schemas.microsoft.com/office/drawing/2014/main" id="{1CD43847-C61C-60DA-08F2-51032F4C14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29929" y="3605421"/>
            <a:ext cx="1644797" cy="2185778"/>
          </a:xfrm>
          <a:prstGeom prst="rect">
            <a:avLst/>
          </a:prstGeom>
        </p:spPr>
      </p:pic>
      <p:pic>
        <p:nvPicPr>
          <p:cNvPr id="5" name="Content Placeholder 4">
            <a:extLst>
              <a:ext uri="{FF2B5EF4-FFF2-40B4-BE49-F238E27FC236}">
                <a16:creationId xmlns:a16="http://schemas.microsoft.com/office/drawing/2014/main" id="{9E0C7E89-4141-CD93-9903-1FBAC3E4E9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93851" y="3605421"/>
            <a:ext cx="1644797" cy="2185778"/>
          </a:xfrm>
          <a:prstGeom prst="rect">
            <a:avLst/>
          </a:prstGeom>
        </p:spPr>
      </p:pic>
      <p:cxnSp>
        <p:nvCxnSpPr>
          <p:cNvPr id="40" name="Straight Connector 39">
            <a:extLst>
              <a:ext uri="{FF2B5EF4-FFF2-40B4-BE49-F238E27FC236}">
                <a16:creationId xmlns:a16="http://schemas.microsoft.com/office/drawing/2014/main" id="{28EBC3AE-120B-4978-9A75-BD8550224F8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3430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D07E8-A701-B635-61BE-44EAF3362540}"/>
              </a:ext>
            </a:extLst>
          </p:cNvPr>
          <p:cNvSpPr>
            <a:spLocks noGrp="1"/>
          </p:cNvSpPr>
          <p:nvPr>
            <p:ph type="title"/>
          </p:nvPr>
        </p:nvSpPr>
        <p:spPr/>
        <p:txBody>
          <a:bodyPr/>
          <a:lstStyle/>
          <a:p>
            <a:r>
              <a:rPr lang="en-GB" dirty="0"/>
              <a:t>Animals</a:t>
            </a:r>
          </a:p>
        </p:txBody>
      </p:sp>
      <p:pic>
        <p:nvPicPr>
          <p:cNvPr id="5" name="Content Placeholder 4">
            <a:extLst>
              <a:ext uri="{FF2B5EF4-FFF2-40B4-BE49-F238E27FC236}">
                <a16:creationId xmlns:a16="http://schemas.microsoft.com/office/drawing/2014/main" id="{AFF796AE-6D36-58EC-F8B6-640FC9D2966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818679" y="1801577"/>
            <a:ext cx="1890163" cy="2510374"/>
          </a:xfrm>
          <a:prstGeom prst="rect">
            <a:avLst/>
          </a:prstGeom>
        </p:spPr>
      </p:pic>
      <p:pic>
        <p:nvPicPr>
          <p:cNvPr id="7" name="Picture 6">
            <a:extLst>
              <a:ext uri="{FF2B5EF4-FFF2-40B4-BE49-F238E27FC236}">
                <a16:creationId xmlns:a16="http://schemas.microsoft.com/office/drawing/2014/main" id="{A5EFDB7B-78F4-8690-9B4F-83BD48D08E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36722" y="1801578"/>
            <a:ext cx="1890164" cy="2510374"/>
          </a:xfrm>
          <a:prstGeom prst="rect">
            <a:avLst/>
          </a:prstGeom>
        </p:spPr>
      </p:pic>
      <p:pic>
        <p:nvPicPr>
          <p:cNvPr id="9" name="Picture 8">
            <a:extLst>
              <a:ext uri="{FF2B5EF4-FFF2-40B4-BE49-F238E27FC236}">
                <a16:creationId xmlns:a16="http://schemas.microsoft.com/office/drawing/2014/main" id="{3B50C265-3036-CCD1-7126-8CCAE7AA2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59657" y="1801577"/>
            <a:ext cx="1890166" cy="2510376"/>
          </a:xfrm>
          <a:prstGeom prst="rect">
            <a:avLst/>
          </a:prstGeom>
        </p:spPr>
      </p:pic>
      <p:pic>
        <p:nvPicPr>
          <p:cNvPr id="11" name="Picture 10">
            <a:extLst>
              <a:ext uri="{FF2B5EF4-FFF2-40B4-BE49-F238E27FC236}">
                <a16:creationId xmlns:a16="http://schemas.microsoft.com/office/drawing/2014/main" id="{C8F17CCA-399E-441C-8B42-0995C18CD87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77700" y="1801577"/>
            <a:ext cx="1890164" cy="2510374"/>
          </a:xfrm>
          <a:prstGeom prst="rect">
            <a:avLst/>
          </a:prstGeom>
        </p:spPr>
      </p:pic>
      <p:pic>
        <p:nvPicPr>
          <p:cNvPr id="13" name="Picture 12">
            <a:extLst>
              <a:ext uri="{FF2B5EF4-FFF2-40B4-BE49-F238E27FC236}">
                <a16:creationId xmlns:a16="http://schemas.microsoft.com/office/drawing/2014/main" id="{FE29858A-0A74-2E09-589C-490707CBEB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0635" y="1801577"/>
            <a:ext cx="1890165" cy="2510375"/>
          </a:xfrm>
          <a:prstGeom prst="rect">
            <a:avLst/>
          </a:prstGeom>
        </p:spPr>
      </p:pic>
    </p:spTree>
    <p:extLst>
      <p:ext uri="{BB962C8B-B14F-4D97-AF65-F5344CB8AC3E}">
        <p14:creationId xmlns:p14="http://schemas.microsoft.com/office/powerpoint/2010/main" val="1128495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8" name="Straight Connector 17">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22" name="Rectangle 21">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433E5F-44EC-FA7A-3AB8-48A6F9B9BF4E}"/>
              </a:ext>
            </a:extLst>
          </p:cNvPr>
          <p:cNvSpPr>
            <a:spLocks noGrp="1"/>
          </p:cNvSpPr>
          <p:nvPr>
            <p:ph type="title"/>
          </p:nvPr>
        </p:nvSpPr>
        <p:spPr>
          <a:xfrm>
            <a:off x="685799" y="926353"/>
            <a:ext cx="10858501" cy="931333"/>
          </a:xfrm>
        </p:spPr>
        <p:txBody>
          <a:bodyPr vert="horz" lIns="91440" tIns="45720" rIns="91440" bIns="45720" rtlCol="0" anchor="t">
            <a:normAutofit/>
          </a:bodyPr>
          <a:lstStyle/>
          <a:p>
            <a:r>
              <a:rPr lang="en-US" sz="4800"/>
              <a:t>animals</a:t>
            </a:r>
          </a:p>
        </p:txBody>
      </p:sp>
      <p:cxnSp>
        <p:nvCxnSpPr>
          <p:cNvPr id="24" name="Straight Connector 23">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CFD4A1EF-03BD-5416-BA18-8463F3671B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5626" y="2850776"/>
            <a:ext cx="2463239" cy="3273408"/>
          </a:xfrm>
          <a:prstGeom prst="rect">
            <a:avLst/>
          </a:prstGeom>
        </p:spPr>
      </p:pic>
      <p:pic>
        <p:nvPicPr>
          <p:cNvPr id="11" name="Picture 10">
            <a:extLst>
              <a:ext uri="{FF2B5EF4-FFF2-40B4-BE49-F238E27FC236}">
                <a16:creationId xmlns:a16="http://schemas.microsoft.com/office/drawing/2014/main" id="{B2E5821B-2D8B-659F-FF8D-3010BE63D8A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4293" y="2876986"/>
            <a:ext cx="2443516" cy="3247197"/>
          </a:xfrm>
          <a:prstGeom prst="rect">
            <a:avLst/>
          </a:prstGeom>
        </p:spPr>
      </p:pic>
      <p:pic>
        <p:nvPicPr>
          <p:cNvPr id="13" name="Picture 12">
            <a:extLst>
              <a:ext uri="{FF2B5EF4-FFF2-40B4-BE49-F238E27FC236}">
                <a16:creationId xmlns:a16="http://schemas.microsoft.com/office/drawing/2014/main" id="{93788A1E-379F-674C-FC32-19E30301F6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6761" y="2850776"/>
            <a:ext cx="2463239" cy="3273408"/>
          </a:xfrm>
          <a:prstGeom prst="rect">
            <a:avLst/>
          </a:prstGeom>
        </p:spPr>
      </p:pic>
      <p:pic>
        <p:nvPicPr>
          <p:cNvPr id="7" name="Picture 6">
            <a:extLst>
              <a:ext uri="{FF2B5EF4-FFF2-40B4-BE49-F238E27FC236}">
                <a16:creationId xmlns:a16="http://schemas.microsoft.com/office/drawing/2014/main" id="{459013F5-3A39-2852-9A45-17FBBB2350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47508" y="2936680"/>
            <a:ext cx="2406059" cy="3197420"/>
          </a:xfrm>
          <a:prstGeom prst="rect">
            <a:avLst/>
          </a:prstGeom>
        </p:spPr>
      </p:pic>
    </p:spTree>
    <p:extLst>
      <p:ext uri="{BB962C8B-B14F-4D97-AF65-F5344CB8AC3E}">
        <p14:creationId xmlns:p14="http://schemas.microsoft.com/office/powerpoint/2010/main" val="2806080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4109E738-3B9E-4529-9D47-C9708D6124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425F459-CE7E-1B20-9351-86E864451B82}"/>
              </a:ext>
            </a:extLst>
          </p:cNvPr>
          <p:cNvSpPr>
            <a:spLocks noGrp="1"/>
          </p:cNvSpPr>
          <p:nvPr>
            <p:ph type="title"/>
          </p:nvPr>
        </p:nvSpPr>
        <p:spPr>
          <a:xfrm>
            <a:off x="700088" y="909638"/>
            <a:ext cx="3968166" cy="1316736"/>
          </a:xfrm>
        </p:spPr>
        <p:txBody>
          <a:bodyPr>
            <a:normAutofit/>
          </a:bodyPr>
          <a:lstStyle/>
          <a:p>
            <a:r>
              <a:rPr lang="en-GB" dirty="0"/>
              <a:t>Great company &amp; great food</a:t>
            </a:r>
          </a:p>
        </p:txBody>
      </p:sp>
      <p:cxnSp>
        <p:nvCxnSpPr>
          <p:cNvPr id="20" name="Straight Connector 19">
            <a:extLst>
              <a:ext uri="{FF2B5EF4-FFF2-40B4-BE49-F238E27FC236}">
                <a16:creationId xmlns:a16="http://schemas.microsoft.com/office/drawing/2014/main" id="{C896A13E-5C9D-4C6C-B52D-A2C74DEFC8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Content Placeholder 14">
            <a:extLst>
              <a:ext uri="{FF2B5EF4-FFF2-40B4-BE49-F238E27FC236}">
                <a16:creationId xmlns:a16="http://schemas.microsoft.com/office/drawing/2014/main" id="{A558E738-450B-E61B-5732-ECE030A4D1D4}"/>
              </a:ext>
            </a:extLst>
          </p:cNvPr>
          <p:cNvSpPr>
            <a:spLocks noGrp="1"/>
          </p:cNvSpPr>
          <p:nvPr>
            <p:ph idx="1"/>
          </p:nvPr>
        </p:nvSpPr>
        <p:spPr>
          <a:xfrm>
            <a:off x="700087" y="2226374"/>
            <a:ext cx="3968166" cy="4020250"/>
          </a:xfrm>
        </p:spPr>
        <p:txBody>
          <a:bodyPr>
            <a:normAutofit/>
          </a:bodyPr>
          <a:lstStyle/>
          <a:p>
            <a:r>
              <a:rPr lang="en-US" dirty="0"/>
              <a:t>Longleat had many great areas to eat food, Max particularly enjoyed the pizza!</a:t>
            </a:r>
          </a:p>
          <a:p>
            <a:r>
              <a:rPr lang="en-US" dirty="0"/>
              <a:t>Whilst eating dinner at his accommodation Max had an unexpected visitor… May or may not be the work of Chat GPT.</a:t>
            </a:r>
          </a:p>
          <a:p>
            <a:r>
              <a:rPr lang="en-US" dirty="0"/>
              <a:t>A great experience with Longleat Safari Bus, Max and Tony thanked the driver!</a:t>
            </a:r>
          </a:p>
        </p:txBody>
      </p:sp>
      <p:pic>
        <p:nvPicPr>
          <p:cNvPr id="9" name="Picture 8">
            <a:extLst>
              <a:ext uri="{FF2B5EF4-FFF2-40B4-BE49-F238E27FC236}">
                <a16:creationId xmlns:a16="http://schemas.microsoft.com/office/drawing/2014/main" id="{C0ECE08B-788D-0C9E-61FE-29D5DEEF6EDD}"/>
              </a:ext>
            </a:extLst>
          </p:cNvPr>
          <p:cNvPicPr>
            <a:picLocks noChangeAspect="1"/>
          </p:cNvPicPr>
          <p:nvPr/>
        </p:nvPicPr>
        <p:blipFill>
          <a:blip r:embed="rId2">
            <a:extLst>
              <a:ext uri="{28A0092B-C50C-407E-A947-70E740481C1C}">
                <a14:useLocalDpi xmlns:a14="http://schemas.microsoft.com/office/drawing/2010/main" val="0"/>
              </a:ext>
            </a:extLst>
          </a:blip>
          <a:srcRect t="7885" r="-3" b="38502"/>
          <a:stretch>
            <a:fillRect/>
          </a:stretch>
        </p:blipFill>
        <p:spPr>
          <a:xfrm>
            <a:off x="5245485" y="723901"/>
            <a:ext cx="3032979" cy="2160817"/>
          </a:xfrm>
          <a:prstGeom prst="rect">
            <a:avLst/>
          </a:prstGeom>
        </p:spPr>
      </p:pic>
      <p:pic>
        <p:nvPicPr>
          <p:cNvPr id="7" name="Picture 6">
            <a:extLst>
              <a:ext uri="{FF2B5EF4-FFF2-40B4-BE49-F238E27FC236}">
                <a16:creationId xmlns:a16="http://schemas.microsoft.com/office/drawing/2014/main" id="{7FA919C3-D034-AC7B-EA8E-D44F7EBD3354}"/>
              </a:ext>
            </a:extLst>
          </p:cNvPr>
          <p:cNvPicPr>
            <a:picLocks noChangeAspect="1"/>
          </p:cNvPicPr>
          <p:nvPr/>
        </p:nvPicPr>
        <p:blipFill>
          <a:blip r:embed="rId3">
            <a:extLst>
              <a:ext uri="{28A0092B-C50C-407E-A947-70E740481C1C}">
                <a14:useLocalDpi xmlns:a14="http://schemas.microsoft.com/office/drawing/2010/main" val="0"/>
              </a:ext>
            </a:extLst>
          </a:blip>
          <a:srcRect t="18231" r="-3" b="4720"/>
          <a:stretch>
            <a:fillRect/>
          </a:stretch>
        </p:blipFill>
        <p:spPr>
          <a:xfrm>
            <a:off x="5245485" y="3047999"/>
            <a:ext cx="3032979" cy="3105404"/>
          </a:xfrm>
          <a:prstGeom prst="rect">
            <a:avLst/>
          </a:prstGeom>
        </p:spPr>
      </p:pic>
      <p:pic>
        <p:nvPicPr>
          <p:cNvPr id="11" name="Picture 10">
            <a:extLst>
              <a:ext uri="{FF2B5EF4-FFF2-40B4-BE49-F238E27FC236}">
                <a16:creationId xmlns:a16="http://schemas.microsoft.com/office/drawing/2014/main" id="{43F8ECA7-F3A1-26AF-F892-725412FF73DE}"/>
              </a:ext>
            </a:extLst>
          </p:cNvPr>
          <p:cNvPicPr>
            <a:picLocks noChangeAspect="1"/>
          </p:cNvPicPr>
          <p:nvPr/>
        </p:nvPicPr>
        <p:blipFill>
          <a:blip r:embed="rId4">
            <a:extLst>
              <a:ext uri="{28A0092B-C50C-407E-A947-70E740481C1C}">
                <a14:useLocalDpi xmlns:a14="http://schemas.microsoft.com/office/drawing/2010/main" val="0"/>
              </a:ext>
            </a:extLst>
          </a:blip>
          <a:srcRect t="10200" r="-3" b="11419"/>
          <a:stretch>
            <a:fillRect/>
          </a:stretch>
        </p:blipFill>
        <p:spPr>
          <a:xfrm>
            <a:off x="8416670" y="723900"/>
            <a:ext cx="3032979" cy="3159067"/>
          </a:xfrm>
          <a:prstGeom prst="rect">
            <a:avLst/>
          </a:prstGeom>
        </p:spPr>
      </p:pic>
      <p:pic>
        <p:nvPicPr>
          <p:cNvPr id="5" name="Content Placeholder 4">
            <a:extLst>
              <a:ext uri="{FF2B5EF4-FFF2-40B4-BE49-F238E27FC236}">
                <a16:creationId xmlns:a16="http://schemas.microsoft.com/office/drawing/2014/main" id="{CBAB7496-7323-61CA-416A-DC520FFD2988}"/>
              </a:ext>
            </a:extLst>
          </p:cNvPr>
          <p:cNvPicPr>
            <a:picLocks noChangeAspect="1"/>
          </p:cNvPicPr>
          <p:nvPr/>
        </p:nvPicPr>
        <p:blipFill>
          <a:blip r:embed="rId5">
            <a:extLst>
              <a:ext uri="{28A0092B-C50C-407E-A947-70E740481C1C}">
                <a14:useLocalDpi xmlns:a14="http://schemas.microsoft.com/office/drawing/2010/main" val="0"/>
              </a:ext>
            </a:extLst>
          </a:blip>
          <a:srcRect t="7139" r="-3" b="40379"/>
          <a:stretch>
            <a:fillRect/>
          </a:stretch>
        </p:blipFill>
        <p:spPr>
          <a:xfrm>
            <a:off x="8416670" y="4038152"/>
            <a:ext cx="3032979" cy="2115252"/>
          </a:xfrm>
          <a:prstGeom prst="rect">
            <a:avLst/>
          </a:prstGeom>
        </p:spPr>
      </p:pic>
    </p:spTree>
    <p:extLst>
      <p:ext uri="{BB962C8B-B14F-4D97-AF65-F5344CB8AC3E}">
        <p14:creationId xmlns:p14="http://schemas.microsoft.com/office/powerpoint/2010/main" val="1607787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9D9B0-79CA-4819-AC9E-B1A8BFFB6083}"/>
              </a:ext>
            </a:extLst>
          </p:cNvPr>
          <p:cNvSpPr>
            <a:spLocks noGrp="1"/>
          </p:cNvSpPr>
          <p:nvPr>
            <p:ph type="title"/>
          </p:nvPr>
        </p:nvSpPr>
        <p:spPr/>
        <p:txBody>
          <a:bodyPr/>
          <a:lstStyle/>
          <a:p>
            <a:r>
              <a:rPr lang="en-GB" dirty="0"/>
              <a:t>Conclusion</a:t>
            </a:r>
          </a:p>
        </p:txBody>
      </p:sp>
      <p:sp>
        <p:nvSpPr>
          <p:cNvPr id="3" name="Content Placeholder 2">
            <a:extLst>
              <a:ext uri="{FF2B5EF4-FFF2-40B4-BE49-F238E27FC236}">
                <a16:creationId xmlns:a16="http://schemas.microsoft.com/office/drawing/2014/main" id="{EF0B97E8-09F4-1539-1C99-0E3A8DF88BAC}"/>
              </a:ext>
            </a:extLst>
          </p:cNvPr>
          <p:cNvSpPr>
            <a:spLocks noGrp="1"/>
          </p:cNvSpPr>
          <p:nvPr>
            <p:ph idx="1"/>
          </p:nvPr>
        </p:nvSpPr>
        <p:spPr/>
        <p:txBody>
          <a:bodyPr/>
          <a:lstStyle/>
          <a:p>
            <a:r>
              <a:rPr lang="en-GB" dirty="0"/>
              <a:t>Max really enjoyed the planning and preparation for this trip. From having conversations with Chloe, GAC Administrator and his mother, Max was able to plan and take part in all his chosen activities!</a:t>
            </a:r>
          </a:p>
          <a:p>
            <a:r>
              <a:rPr lang="en-GB" dirty="0"/>
              <a:t>Tony was great company and ensured to protect Max’s dignity and supported him as needed. This support ranged from physical, tangible, emotional, informative and practical. </a:t>
            </a:r>
          </a:p>
          <a:p>
            <a:r>
              <a:rPr lang="en-GB" dirty="0"/>
              <a:t>At Gelli Aur Care we support Residents to take part in all activities that they wish to do, within reason. By involving Max in the planning of his trip, he was able to customise his experience and learn money management. </a:t>
            </a:r>
          </a:p>
          <a:p>
            <a:r>
              <a:rPr lang="en-GB" dirty="0"/>
              <a:t>Max is already planning his next trip to Longleat! See you soon!</a:t>
            </a:r>
          </a:p>
        </p:txBody>
      </p:sp>
    </p:spTree>
    <p:extLst>
      <p:ext uri="{BB962C8B-B14F-4D97-AF65-F5344CB8AC3E}">
        <p14:creationId xmlns:p14="http://schemas.microsoft.com/office/powerpoint/2010/main" val="1201325951"/>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docProps/app.xml><?xml version="1.0" encoding="utf-8"?>
<Properties xmlns="http://schemas.openxmlformats.org/officeDocument/2006/extended-properties" xmlns:vt="http://schemas.openxmlformats.org/officeDocument/2006/docPropsVTypes">
  <TotalTime>26</TotalTime>
  <Words>306</Words>
  <Application>Microsoft Office PowerPoint</Application>
  <PresentationFormat>Widescreen</PresentationFormat>
  <Paragraphs>22</Paragraphs>
  <Slides>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vt:i4>
      </vt:variant>
    </vt:vector>
  </HeadingPairs>
  <TitlesOfParts>
    <vt:vector size="11" baseType="lpstr">
      <vt:lpstr>Arial</vt:lpstr>
      <vt:lpstr>Calisto MT</vt:lpstr>
      <vt:lpstr>Univers Condensed</vt:lpstr>
      <vt:lpstr>ChronicleVTI</vt:lpstr>
      <vt:lpstr>Max Longleat Zoo</vt:lpstr>
      <vt:lpstr>Accommodation</vt:lpstr>
      <vt:lpstr>Longleat</vt:lpstr>
      <vt:lpstr>Animals</vt:lpstr>
      <vt:lpstr>animals</vt:lpstr>
      <vt:lpstr>Great company &amp; great food</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Chloe Ashley</dc:creator>
  <cp:lastModifiedBy>Chloe Ashley</cp:lastModifiedBy>
  <cp:revision>1</cp:revision>
  <dcterms:created xsi:type="dcterms:W3CDTF">2026-09-24T11:48:16Z</dcterms:created>
  <dcterms:modified xsi:type="dcterms:W3CDTF">2026-09-24T12:14:28Z</dcterms:modified>
</cp:coreProperties>
</file>